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" y="57150"/>
            <a:ext cx="9715500" cy="5143500"/>
          </a:xfrm>
          <a:prstGeom prst="rect">
            <a:avLst/>
          </a:prstGeom>
          <a:solidFill>
            <a:srgbClr val="F0F8FF"/>
          </a:solidFill>
          <a:ln/>
        </p:spPr>
      </p:sp>
      <p:sp>
        <p:nvSpPr>
          <p:cNvPr id="4" name="Text 1"/>
          <p:cNvSpPr/>
          <p:nvPr/>
        </p:nvSpPr>
        <p:spPr>
          <a:xfrm>
            <a:off x="628650" y="1457855"/>
            <a:ext cx="57150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spc="2" kern="0" dirty="0">
                <a:solidFill>
                  <a:srgbClr val="4A90E2"/>
                </a:solidFill>
              </a:rPr>
              <a:t>Géants de l'Hydraulique et de l'Énergie</a:t>
            </a:r>
            <a:endParaRPr lang="en-US" sz="1397" dirty="0"/>
          </a:p>
        </p:txBody>
      </p:sp>
      <p:sp>
        <p:nvSpPr>
          <p:cNvPr id="5" name="Text 2"/>
          <p:cNvSpPr/>
          <p:nvPr/>
        </p:nvSpPr>
        <p:spPr>
          <a:xfrm>
            <a:off x="628650" y="2113992"/>
            <a:ext cx="5715000" cy="628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5000"/>
              </a:lnSpc>
              <a:buNone/>
            </a:pPr>
            <a:r>
              <a:rPr lang="en-US" sz="4145" b="1" dirty="0">
                <a:solidFill>
                  <a:srgbClr val="003366"/>
                </a:solidFill>
              </a:rPr>
              <a:t>Les Barrages</a:t>
            </a:r>
            <a:endParaRPr lang="en-US" sz="4145" dirty="0"/>
          </a:p>
        </p:txBody>
      </p:sp>
      <p:sp>
        <p:nvSpPr>
          <p:cNvPr id="6" name="Text 3"/>
          <p:cNvSpPr/>
          <p:nvPr/>
        </p:nvSpPr>
        <p:spPr>
          <a:xfrm>
            <a:off x="628650" y="2885517"/>
            <a:ext cx="5715000" cy="914400"/>
          </a:xfrm>
          <a:prstGeom prst="rect">
            <a:avLst/>
          </a:prstGeom>
          <a:noFill/>
          <a:ln/>
        </p:spPr>
        <p:txBody>
          <a:bodyPr wrap="square" lIns="212598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Un barrage représente un ouvrage d'art hydraulique monumental érigé en travers d'un cours d'eau. Sa mission fondamentale consiste à réguler le débit naturel ou à constituer d'importantes réserves d'eau. Aujourd'hui, ces structures s'affirment comme des piliers de la transition énergétique mondiale.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28650" y="4779169"/>
            <a:ext cx="2404123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dirty="0">
                <a:solidFill>
                  <a:srgbClr val="999999"/>
                </a:solidFill>
              </a:rPr>
              <a:t>Présentation 2026 | L'Ingénierie au Service de l'Eau</a:t>
            </a:r>
            <a:endParaRPr lang="en-US" sz="727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9593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003366"/>
                </a:solidFill>
              </a:rPr>
              <a:t>Panorama des Géants Mondiaux et Français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1607986"/>
            <a:ext cx="3857625" cy="35897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4A90E2"/>
                </a:solidFill>
              </a:rPr>
              <a:t>Records Mondiaux</a:t>
            </a:r>
            <a:endParaRPr lang="en-US" sz="1486" dirty="0"/>
          </a:p>
        </p:txBody>
      </p:sp>
      <p:sp>
        <p:nvSpPr>
          <p:cNvPr id="5" name="Text 2"/>
          <p:cNvSpPr/>
          <p:nvPr/>
        </p:nvSpPr>
        <p:spPr>
          <a:xfrm>
            <a:off x="571500" y="2181272"/>
            <a:ext cx="385762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Barrage des Trois-Gorges</a:t>
            </a:r>
            <a:endParaRPr lang="en-US" sz="1090" dirty="0"/>
          </a:p>
        </p:txBody>
      </p:sp>
      <p:sp>
        <p:nvSpPr>
          <p:cNvPr id="6" name="Text 3"/>
          <p:cNvSpPr/>
          <p:nvPr/>
        </p:nvSpPr>
        <p:spPr>
          <a:xfrm>
            <a:off x="571500" y="2452734"/>
            <a:ext cx="3857625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4A90E2"/>
                </a:solidFill>
              </a:rPr>
              <a:t>Chine | Fleuve Yangtsé</a:t>
            </a:r>
            <a:endParaRPr lang="en-US" sz="683" dirty="0"/>
          </a:p>
        </p:txBody>
      </p:sp>
      <p:sp>
        <p:nvSpPr>
          <p:cNvPr id="7" name="Text 4"/>
          <p:cNvSpPr/>
          <p:nvPr/>
        </p:nvSpPr>
        <p:spPr>
          <a:xfrm>
            <a:off x="571500" y="2702765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Le plus puissant au monde, symbole de l'ingénierie moderne et de la transition énergétique chinoise.</a:t>
            </a:r>
            <a:endParaRPr lang="en-US" sz="834" dirty="0"/>
          </a:p>
        </p:txBody>
      </p:sp>
      <p:sp>
        <p:nvSpPr>
          <p:cNvPr id="8" name="Shape 5"/>
          <p:cNvSpPr/>
          <p:nvPr/>
        </p:nvSpPr>
        <p:spPr>
          <a:xfrm>
            <a:off x="571500" y="3231403"/>
            <a:ext cx="1355220" cy="207169"/>
          </a:xfrm>
          <a:prstGeom prst="rect">
            <a:avLst/>
          </a:prstGeom>
          <a:solidFill>
            <a:srgbClr val="003366">
              <a:alpha val="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571500" y="3231403"/>
            <a:ext cx="1355220" cy="207169"/>
          </a:xfrm>
          <a:prstGeom prst="rect">
            <a:avLst/>
          </a:prstGeom>
          <a:noFill/>
          <a:ln/>
        </p:spPr>
        <p:txBody>
          <a:bodyPr wrap="square" lIns="102108" tIns="42545" rIns="102108" bIns="42545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003366"/>
                </a:solidFill>
              </a:rPr>
              <a:t>22 500 MW de puissance</a:t>
            </a:r>
            <a:endParaRPr lang="en-US" sz="683" dirty="0"/>
          </a:p>
        </p:txBody>
      </p:sp>
      <p:sp>
        <p:nvSpPr>
          <p:cNvPr id="10" name="Text 7"/>
          <p:cNvSpPr/>
          <p:nvPr/>
        </p:nvSpPr>
        <p:spPr>
          <a:xfrm>
            <a:off x="571500" y="3688603"/>
            <a:ext cx="385762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Barrage d'Itaipu</a:t>
            </a:r>
            <a:endParaRPr lang="en-US" sz="1090" dirty="0"/>
          </a:p>
        </p:txBody>
      </p:sp>
      <p:sp>
        <p:nvSpPr>
          <p:cNvPr id="11" name="Text 8"/>
          <p:cNvSpPr/>
          <p:nvPr/>
        </p:nvSpPr>
        <p:spPr>
          <a:xfrm>
            <a:off x="571500" y="3960065"/>
            <a:ext cx="3857625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4A90E2"/>
                </a:solidFill>
              </a:rPr>
              <a:t>Brésil &amp; Paraguay | Fleuve Paraná</a:t>
            </a:r>
            <a:endParaRPr lang="en-US" sz="683" dirty="0"/>
          </a:p>
        </p:txBody>
      </p:sp>
      <p:sp>
        <p:nvSpPr>
          <p:cNvPr id="12" name="Text 9"/>
          <p:cNvSpPr/>
          <p:nvPr/>
        </p:nvSpPr>
        <p:spPr>
          <a:xfrm>
            <a:off x="571500" y="4210097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Un modèle de coopération binationale, longtemps détenteur du record de production annuelle.</a:t>
            </a:r>
            <a:endParaRPr lang="en-US" sz="834" dirty="0"/>
          </a:p>
        </p:txBody>
      </p:sp>
      <p:sp>
        <p:nvSpPr>
          <p:cNvPr id="13" name="Shape 10"/>
          <p:cNvSpPr/>
          <p:nvPr/>
        </p:nvSpPr>
        <p:spPr>
          <a:xfrm>
            <a:off x="571500" y="4738734"/>
            <a:ext cx="1355220" cy="207169"/>
          </a:xfrm>
          <a:prstGeom prst="rect">
            <a:avLst/>
          </a:prstGeom>
          <a:solidFill>
            <a:srgbClr val="003366">
              <a:alpha val="5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571500" y="4738734"/>
            <a:ext cx="1355220" cy="207169"/>
          </a:xfrm>
          <a:prstGeom prst="rect">
            <a:avLst/>
          </a:prstGeom>
          <a:noFill/>
          <a:ln/>
        </p:spPr>
        <p:txBody>
          <a:bodyPr wrap="square" lIns="102108" tIns="42545" rIns="102108" bIns="42545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003366"/>
                </a:solidFill>
              </a:rPr>
              <a:t>14 000 MW de puissance</a:t>
            </a:r>
            <a:endParaRPr lang="en-US" sz="683" dirty="0"/>
          </a:p>
        </p:txBody>
      </p:sp>
      <p:sp>
        <p:nvSpPr>
          <p:cNvPr id="15" name="Text 12"/>
          <p:cNvSpPr/>
          <p:nvPr/>
        </p:nvSpPr>
        <p:spPr>
          <a:xfrm>
            <a:off x="4714875" y="1607986"/>
            <a:ext cx="3857625" cy="35897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4A90E2"/>
                </a:solidFill>
              </a:rPr>
              <a:t>Patrimoine Français</a:t>
            </a:r>
            <a:endParaRPr lang="en-US" sz="1486" dirty="0"/>
          </a:p>
        </p:txBody>
      </p:sp>
      <p:sp>
        <p:nvSpPr>
          <p:cNvPr id="16" name="Text 13"/>
          <p:cNvSpPr/>
          <p:nvPr/>
        </p:nvSpPr>
        <p:spPr>
          <a:xfrm>
            <a:off x="4714875" y="2181272"/>
            <a:ext cx="385762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Barrage de Grand'Maison</a:t>
            </a:r>
            <a:endParaRPr lang="en-US" sz="1090" dirty="0"/>
          </a:p>
        </p:txBody>
      </p:sp>
      <p:sp>
        <p:nvSpPr>
          <p:cNvPr id="17" name="Text 14"/>
          <p:cNvSpPr/>
          <p:nvPr/>
        </p:nvSpPr>
        <p:spPr>
          <a:xfrm>
            <a:off x="4714875" y="2452734"/>
            <a:ext cx="3857625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4A90E2"/>
                </a:solidFill>
              </a:rPr>
              <a:t>Isère | Alpes</a:t>
            </a:r>
            <a:endParaRPr lang="en-US" sz="683" dirty="0"/>
          </a:p>
        </p:txBody>
      </p:sp>
      <p:sp>
        <p:nvSpPr>
          <p:cNvPr id="18" name="Text 15"/>
          <p:cNvSpPr/>
          <p:nvPr/>
        </p:nvSpPr>
        <p:spPr>
          <a:xfrm>
            <a:off x="4714875" y="2702765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La plus puissante centrale hydroélectrique de France, jouant un rôle crucial de secours pour le réseau national.</a:t>
            </a:r>
            <a:endParaRPr lang="en-US" sz="834" dirty="0"/>
          </a:p>
        </p:txBody>
      </p:sp>
      <p:sp>
        <p:nvSpPr>
          <p:cNvPr id="19" name="Shape 16"/>
          <p:cNvSpPr/>
          <p:nvPr/>
        </p:nvSpPr>
        <p:spPr>
          <a:xfrm>
            <a:off x="4714875" y="3231403"/>
            <a:ext cx="961058" cy="207169"/>
          </a:xfrm>
          <a:prstGeom prst="rect">
            <a:avLst/>
          </a:prstGeom>
          <a:solidFill>
            <a:srgbClr val="003366">
              <a:alpha val="5000"/>
            </a:srgbClr>
          </a:solidFill>
          <a:ln/>
        </p:spPr>
      </p:sp>
      <p:sp>
        <p:nvSpPr>
          <p:cNvPr id="20" name="Text 17"/>
          <p:cNvSpPr/>
          <p:nvPr/>
        </p:nvSpPr>
        <p:spPr>
          <a:xfrm>
            <a:off x="4714875" y="3231403"/>
            <a:ext cx="961058" cy="207169"/>
          </a:xfrm>
          <a:prstGeom prst="rect">
            <a:avLst/>
          </a:prstGeom>
          <a:noFill/>
          <a:ln/>
        </p:spPr>
        <p:txBody>
          <a:bodyPr wrap="square" lIns="102108" tIns="42545" rIns="102108" bIns="42545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003366"/>
                </a:solidFill>
              </a:rPr>
              <a:t>1 800 MW (STEP)</a:t>
            </a:r>
            <a:endParaRPr lang="en-US" sz="683" dirty="0"/>
          </a:p>
        </p:txBody>
      </p:sp>
      <p:sp>
        <p:nvSpPr>
          <p:cNvPr id="21" name="Text 18"/>
          <p:cNvSpPr/>
          <p:nvPr/>
        </p:nvSpPr>
        <p:spPr>
          <a:xfrm>
            <a:off x="4714875" y="3688603"/>
            <a:ext cx="385762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Barrage de Serre-Ponçon</a:t>
            </a:r>
            <a:endParaRPr lang="en-US" sz="1090" dirty="0"/>
          </a:p>
        </p:txBody>
      </p:sp>
      <p:sp>
        <p:nvSpPr>
          <p:cNvPr id="22" name="Text 19"/>
          <p:cNvSpPr/>
          <p:nvPr/>
        </p:nvSpPr>
        <p:spPr>
          <a:xfrm>
            <a:off x="4714875" y="3960065"/>
            <a:ext cx="3857625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4A90E2"/>
                </a:solidFill>
              </a:rPr>
              <a:t>Hautes-Alpes | Durance</a:t>
            </a:r>
            <a:endParaRPr lang="en-US" sz="683" dirty="0"/>
          </a:p>
        </p:txBody>
      </p:sp>
      <p:sp>
        <p:nvSpPr>
          <p:cNvPr id="23" name="Text 20"/>
          <p:cNvSpPr/>
          <p:nvPr/>
        </p:nvSpPr>
        <p:spPr>
          <a:xfrm>
            <a:off x="4714875" y="4210097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Plus grand réservoir d'eau douce d'Europe de l'Ouest, vital pour l'irrigation et l'eau potable du Sud.</a:t>
            </a:r>
            <a:endParaRPr lang="en-US" sz="834" dirty="0"/>
          </a:p>
        </p:txBody>
      </p:sp>
      <p:sp>
        <p:nvSpPr>
          <p:cNvPr id="24" name="Shape 21"/>
          <p:cNvSpPr/>
          <p:nvPr/>
        </p:nvSpPr>
        <p:spPr>
          <a:xfrm>
            <a:off x="4714875" y="4738734"/>
            <a:ext cx="1309092" cy="207169"/>
          </a:xfrm>
          <a:prstGeom prst="rect">
            <a:avLst/>
          </a:prstGeom>
          <a:solidFill>
            <a:srgbClr val="003366">
              <a:alpha val="5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4714875" y="4738734"/>
            <a:ext cx="1309092" cy="207169"/>
          </a:xfrm>
          <a:prstGeom prst="rect">
            <a:avLst/>
          </a:prstGeom>
          <a:noFill/>
          <a:ln/>
        </p:spPr>
        <p:txBody>
          <a:bodyPr wrap="square" lIns="102108" tIns="42545" rIns="102108" bIns="42545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003366"/>
                </a:solidFill>
              </a:rPr>
              <a:t>1,2 milliard de m³ d'eau</a:t>
            </a:r>
            <a:endParaRPr lang="en-US" sz="683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07635" y="903517"/>
            <a:ext cx="5728729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003366"/>
                </a:solidFill>
              </a:rPr>
              <a:t>L'Avenir de l'Hydroélectricité</a:t>
            </a:r>
            <a:endParaRPr lang="en-US" sz="2862" dirty="0"/>
          </a:p>
        </p:txBody>
      </p:sp>
      <p:sp>
        <p:nvSpPr>
          <p:cNvPr id="4" name="Text 1"/>
          <p:cNvSpPr/>
          <p:nvPr/>
        </p:nvSpPr>
        <p:spPr>
          <a:xfrm>
            <a:off x="1357313" y="1662540"/>
            <a:ext cx="6429375" cy="754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555555"/>
                </a:solidFill>
              </a:rPr>
              <a:t>L'avenir des barrages s'inscrit dans une démarche de modernisation et d'intégration environnementale accrue, conciliant durablement la production énergétique avec la préservation de la biodiversité.</a:t>
            </a:r>
            <a:endParaRPr lang="en-US" sz="1159" dirty="0"/>
          </a:p>
        </p:txBody>
      </p:sp>
      <p:sp>
        <p:nvSpPr>
          <p:cNvPr id="5" name="Shape 2"/>
          <p:cNvSpPr/>
          <p:nvPr/>
        </p:nvSpPr>
        <p:spPr>
          <a:xfrm>
            <a:off x="1571625" y="2845529"/>
            <a:ext cx="571500" cy="571500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3016979"/>
            <a:ext cx="228600" cy="2286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2938" y="3588479"/>
            <a:ext cx="24288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3366"/>
                </a:solidFill>
              </a:rPr>
              <a:t>Modernisation</a:t>
            </a:r>
            <a:endParaRPr lang="en-US" sz="1193" dirty="0"/>
          </a:p>
        </p:txBody>
      </p:sp>
      <p:sp>
        <p:nvSpPr>
          <p:cNvPr id="8" name="Text 4"/>
          <p:cNvSpPr/>
          <p:nvPr/>
        </p:nvSpPr>
        <p:spPr>
          <a:xfrm>
            <a:off x="642938" y="3936736"/>
            <a:ext cx="2428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666666"/>
                </a:solidFill>
              </a:rPr>
              <a:t>Le "repowering" des installations existantes permet d'augmenter la production sans construire de nouveaux ouvrages.</a:t>
            </a:r>
            <a:endParaRPr lang="en-US" sz="834" dirty="0"/>
          </a:p>
        </p:txBody>
      </p:sp>
      <p:sp>
        <p:nvSpPr>
          <p:cNvPr id="9" name="Shape 5"/>
          <p:cNvSpPr/>
          <p:nvPr/>
        </p:nvSpPr>
        <p:spPr>
          <a:xfrm>
            <a:off x="4286250" y="2845529"/>
            <a:ext cx="571500" cy="571500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700" y="3016979"/>
            <a:ext cx="228600" cy="228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357563" y="3588479"/>
            <a:ext cx="24288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3366"/>
                </a:solidFill>
              </a:rPr>
              <a:t>Innovation</a:t>
            </a:r>
            <a:endParaRPr lang="en-US" sz="1193" dirty="0"/>
          </a:p>
        </p:txBody>
      </p:sp>
      <p:sp>
        <p:nvSpPr>
          <p:cNvPr id="12" name="Text 7"/>
          <p:cNvSpPr/>
          <p:nvPr/>
        </p:nvSpPr>
        <p:spPr>
          <a:xfrm>
            <a:off x="3357563" y="3936736"/>
            <a:ext cx="2428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666666"/>
                </a:solidFill>
              </a:rPr>
              <a:t>Développement de la petite hydroélectricité et installation de panneaux solaires flottants sur les retenues.</a:t>
            </a:r>
            <a:endParaRPr lang="en-US" sz="834" dirty="0"/>
          </a:p>
        </p:txBody>
      </p:sp>
      <p:sp>
        <p:nvSpPr>
          <p:cNvPr id="13" name="Shape 8"/>
          <p:cNvSpPr/>
          <p:nvPr/>
        </p:nvSpPr>
        <p:spPr>
          <a:xfrm>
            <a:off x="7000875" y="2845529"/>
            <a:ext cx="571500" cy="571500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8038" y="3016979"/>
            <a:ext cx="257175" cy="2286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072188" y="3588479"/>
            <a:ext cx="24288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3366"/>
                </a:solidFill>
              </a:rPr>
              <a:t>Vision Durable</a:t>
            </a:r>
            <a:endParaRPr lang="en-US" sz="1193" dirty="0"/>
          </a:p>
        </p:txBody>
      </p:sp>
      <p:sp>
        <p:nvSpPr>
          <p:cNvPr id="16" name="Text 10"/>
          <p:cNvSpPr/>
          <p:nvPr/>
        </p:nvSpPr>
        <p:spPr>
          <a:xfrm>
            <a:off x="6072188" y="3936736"/>
            <a:ext cx="2428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666666"/>
                </a:solidFill>
              </a:rPr>
              <a:t>Intégration de passes à poissons innovantes et gestion sédimentaire pour restaurer la continuité écologique.</a:t>
            </a:r>
            <a:endParaRPr lang="en-US" sz="834" dirty="0"/>
          </a:p>
        </p:txBody>
      </p:sp>
      <p:sp>
        <p:nvSpPr>
          <p:cNvPr id="17" name="Text 11"/>
          <p:cNvSpPr/>
          <p:nvPr/>
        </p:nvSpPr>
        <p:spPr>
          <a:xfrm>
            <a:off x="2886354" y="4663083"/>
            <a:ext cx="3371292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4A90E2"/>
                </a:solidFill>
              </a:rPr>
              <a:t>Vers une gestion intelligente et durable de l'eau.</a:t>
            </a:r>
            <a:endParaRPr lang="en-US" sz="9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003366"/>
                </a:solidFill>
              </a:rPr>
              <a:t>Les Multiples Fonctions des Barrages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422248"/>
            <a:ext cx="571500" cy="571500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1593698"/>
            <a:ext cx="171450" cy="228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85875" y="1593698"/>
            <a:ext cx="314325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3366"/>
                </a:solidFill>
              </a:rPr>
              <a:t>Production d'Électricité</a:t>
            </a:r>
            <a:endParaRPr lang="en-US" sz="1193" dirty="0"/>
          </a:p>
        </p:txBody>
      </p:sp>
      <p:sp>
        <p:nvSpPr>
          <p:cNvPr id="7" name="Text 3"/>
          <p:cNvSpPr/>
          <p:nvPr/>
        </p:nvSpPr>
        <p:spPr>
          <a:xfrm>
            <a:off x="1285875" y="1941956"/>
            <a:ext cx="314325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Les barrages constituent la première source d'énergie renouvelable au monde via l'hydroélectricité, offrant une production décarbonée et massive.</a:t>
            </a:r>
            <a:endParaRPr lang="en-US" sz="834" dirty="0"/>
          </a:p>
        </p:txBody>
      </p:sp>
      <p:sp>
        <p:nvSpPr>
          <p:cNvPr id="8" name="Shape 4"/>
          <p:cNvSpPr/>
          <p:nvPr/>
        </p:nvSpPr>
        <p:spPr>
          <a:xfrm>
            <a:off x="4714875" y="1422248"/>
            <a:ext cx="571500" cy="571500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038" y="1593698"/>
            <a:ext cx="257175" cy="2286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29250" y="1593698"/>
            <a:ext cx="314325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3366"/>
                </a:solidFill>
              </a:rPr>
              <a:t>Régulation du Débit</a:t>
            </a:r>
            <a:endParaRPr lang="en-US" sz="1193" dirty="0"/>
          </a:p>
        </p:txBody>
      </p:sp>
      <p:sp>
        <p:nvSpPr>
          <p:cNvPr id="11" name="Text 6"/>
          <p:cNvSpPr/>
          <p:nvPr/>
        </p:nvSpPr>
        <p:spPr>
          <a:xfrm>
            <a:off x="5429250" y="1941956"/>
            <a:ext cx="314325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Ils assurent la sécurité des populations par la régulation des crues en période de fortes pluies et le soutien d'étiage durant les sécheresses.</a:t>
            </a:r>
            <a:endParaRPr lang="en-US" sz="834" dirty="0"/>
          </a:p>
        </p:txBody>
      </p:sp>
      <p:sp>
        <p:nvSpPr>
          <p:cNvPr id="12" name="Shape 7"/>
          <p:cNvSpPr/>
          <p:nvPr/>
        </p:nvSpPr>
        <p:spPr>
          <a:xfrm>
            <a:off x="571500" y="2993873"/>
            <a:ext cx="571500" cy="571500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3165323"/>
            <a:ext cx="228600" cy="2286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85875" y="3165323"/>
            <a:ext cx="314325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3366"/>
                </a:solidFill>
              </a:rPr>
              <a:t>Irrigation et Eau Potable</a:t>
            </a:r>
            <a:endParaRPr lang="en-US" sz="1193" dirty="0"/>
          </a:p>
        </p:txBody>
      </p:sp>
      <p:sp>
        <p:nvSpPr>
          <p:cNvPr id="15" name="Text 9"/>
          <p:cNvSpPr/>
          <p:nvPr/>
        </p:nvSpPr>
        <p:spPr>
          <a:xfrm>
            <a:off x="1285875" y="3513581"/>
            <a:ext cx="314325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Ils sont vitaux pour l'irrigation agricole et l'approvisionnement constant en eau potable pour les zones urbaines et rurales.</a:t>
            </a:r>
            <a:endParaRPr lang="en-US" sz="834" dirty="0"/>
          </a:p>
        </p:txBody>
      </p:sp>
      <p:sp>
        <p:nvSpPr>
          <p:cNvPr id="16" name="Shape 10"/>
          <p:cNvSpPr/>
          <p:nvPr/>
        </p:nvSpPr>
        <p:spPr>
          <a:xfrm>
            <a:off x="4714875" y="2993873"/>
            <a:ext cx="571500" cy="571500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2038" y="3165323"/>
            <a:ext cx="257175" cy="22860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429250" y="3165323"/>
            <a:ext cx="314325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3366"/>
                </a:solidFill>
              </a:rPr>
              <a:t>Loisirs et Navigation</a:t>
            </a:r>
            <a:endParaRPr lang="en-US" sz="1193" dirty="0"/>
          </a:p>
        </p:txBody>
      </p:sp>
      <p:sp>
        <p:nvSpPr>
          <p:cNvPr id="19" name="Text 12"/>
          <p:cNvSpPr/>
          <p:nvPr/>
        </p:nvSpPr>
        <p:spPr>
          <a:xfrm>
            <a:off x="5429250" y="3513581"/>
            <a:ext cx="314325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Les retenues créent des plans d'eau propices au tourisme et facilitent le transport fluvial en stabilisant les niveaux d'eau.</a:t>
            </a:r>
            <a:endParaRPr lang="en-US" sz="834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003366"/>
                </a:solidFill>
              </a:rPr>
              <a:t>Typologie et Diversité des Structures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1322236"/>
            <a:ext cx="7143750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555555"/>
                </a:solidFill>
              </a:rPr>
              <a:t>Le choix architectural d'un barrage ne relève pas du hasard mais d'une adaptation rigoureuse à la topographie et à la géologie du site. On distingue principalement deux grandes familles : les structures rigides en béton et les structures souples en remblai.</a:t>
            </a:r>
            <a:endParaRPr lang="en-US" sz="942" dirty="0"/>
          </a:p>
        </p:txBody>
      </p:sp>
      <p:sp>
        <p:nvSpPr>
          <p:cNvPr id="5" name="Shape 2"/>
          <p:cNvSpPr/>
          <p:nvPr/>
        </p:nvSpPr>
        <p:spPr>
          <a:xfrm>
            <a:off x="571500" y="2225139"/>
            <a:ext cx="8001000" cy="2277070"/>
          </a:xfrm>
          <a:prstGeom prst="rect">
            <a:avLst/>
          </a:prstGeom>
          <a:solidFill>
            <a:srgbClr val="FFFFFF">
              <a:alpha val="70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571500" y="2225139"/>
            <a:ext cx="1848138" cy="480417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7" name="Shape 4"/>
          <p:cNvSpPr/>
          <p:nvPr/>
        </p:nvSpPr>
        <p:spPr>
          <a:xfrm>
            <a:off x="571500" y="2698412"/>
            <a:ext cx="1848138" cy="7144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8" name="Text 5"/>
          <p:cNvSpPr/>
          <p:nvPr/>
        </p:nvSpPr>
        <p:spPr>
          <a:xfrm>
            <a:off x="571500" y="2225139"/>
            <a:ext cx="1848138" cy="480417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Type de Barrage</a:t>
            </a:r>
            <a:endParaRPr lang="en-US" sz="987" dirty="0"/>
          </a:p>
        </p:txBody>
      </p:sp>
      <p:sp>
        <p:nvSpPr>
          <p:cNvPr id="9" name="Shape 6"/>
          <p:cNvSpPr/>
          <p:nvPr/>
        </p:nvSpPr>
        <p:spPr>
          <a:xfrm>
            <a:off x="2419638" y="2225139"/>
            <a:ext cx="2007868" cy="480417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0" name="Shape 7"/>
          <p:cNvSpPr/>
          <p:nvPr/>
        </p:nvSpPr>
        <p:spPr>
          <a:xfrm>
            <a:off x="2419638" y="2698412"/>
            <a:ext cx="2007868" cy="7144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11" name="Text 8"/>
          <p:cNvSpPr/>
          <p:nvPr/>
        </p:nvSpPr>
        <p:spPr>
          <a:xfrm>
            <a:off x="2419638" y="2225139"/>
            <a:ext cx="2007868" cy="480417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Matériau Principal</a:t>
            </a:r>
            <a:endParaRPr lang="en-US" sz="987" dirty="0"/>
          </a:p>
        </p:txBody>
      </p:sp>
      <p:sp>
        <p:nvSpPr>
          <p:cNvPr id="12" name="Shape 9"/>
          <p:cNvSpPr/>
          <p:nvPr/>
        </p:nvSpPr>
        <p:spPr>
          <a:xfrm>
            <a:off x="4427506" y="2225139"/>
            <a:ext cx="4144994" cy="480417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3" name="Shape 10"/>
          <p:cNvSpPr/>
          <p:nvPr/>
        </p:nvSpPr>
        <p:spPr>
          <a:xfrm>
            <a:off x="4427506" y="2698412"/>
            <a:ext cx="4144994" cy="7144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14" name="Text 11"/>
          <p:cNvSpPr/>
          <p:nvPr/>
        </p:nvSpPr>
        <p:spPr>
          <a:xfrm>
            <a:off x="4427506" y="2225139"/>
            <a:ext cx="4144994" cy="480417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Caractéristique Majeure</a:t>
            </a:r>
            <a:endParaRPr lang="en-US" sz="987" dirty="0"/>
          </a:p>
        </p:txBody>
      </p:sp>
      <p:sp>
        <p:nvSpPr>
          <p:cNvPr id="15" name="Text 12"/>
          <p:cNvSpPr/>
          <p:nvPr/>
        </p:nvSpPr>
        <p:spPr>
          <a:xfrm>
            <a:off x="571500" y="2701984"/>
            <a:ext cx="1848138" cy="444698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3366"/>
                </a:solidFill>
              </a:rPr>
              <a:t>Barrage Poids</a:t>
            </a:r>
            <a:endParaRPr lang="en-US" sz="784" dirty="0"/>
          </a:p>
        </p:txBody>
      </p:sp>
      <p:sp>
        <p:nvSpPr>
          <p:cNvPr id="16" name="Text 13"/>
          <p:cNvSpPr/>
          <p:nvPr/>
        </p:nvSpPr>
        <p:spPr>
          <a:xfrm>
            <a:off x="2419638" y="2701984"/>
            <a:ext cx="2007868" cy="444698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Béton / Maçonnerie</a:t>
            </a:r>
            <a:endParaRPr lang="en-US" sz="834" dirty="0"/>
          </a:p>
        </p:txBody>
      </p:sp>
      <p:sp>
        <p:nvSpPr>
          <p:cNvPr id="17" name="Text 14"/>
          <p:cNvSpPr/>
          <p:nvPr/>
        </p:nvSpPr>
        <p:spPr>
          <a:xfrm>
            <a:off x="4427506" y="2701984"/>
            <a:ext cx="4144994" cy="444698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Stabilité assurée par sa propre masse colossale.</a:t>
            </a:r>
            <a:endParaRPr lang="en-US" sz="834" dirty="0"/>
          </a:p>
        </p:txBody>
      </p:sp>
      <p:sp>
        <p:nvSpPr>
          <p:cNvPr id="18" name="Text 15"/>
          <p:cNvSpPr/>
          <p:nvPr/>
        </p:nvSpPr>
        <p:spPr>
          <a:xfrm>
            <a:off x="571500" y="3146682"/>
            <a:ext cx="1848138" cy="448270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3366"/>
                </a:solidFill>
              </a:rPr>
              <a:t>Barrage Voûte</a:t>
            </a:r>
            <a:endParaRPr lang="en-US" sz="784" dirty="0"/>
          </a:p>
        </p:txBody>
      </p:sp>
      <p:sp>
        <p:nvSpPr>
          <p:cNvPr id="19" name="Text 16"/>
          <p:cNvSpPr/>
          <p:nvPr/>
        </p:nvSpPr>
        <p:spPr>
          <a:xfrm>
            <a:off x="2419638" y="3146682"/>
            <a:ext cx="2007868" cy="448270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Béton armé</a:t>
            </a:r>
            <a:endParaRPr lang="en-US" sz="834" dirty="0"/>
          </a:p>
        </p:txBody>
      </p:sp>
      <p:sp>
        <p:nvSpPr>
          <p:cNvPr id="20" name="Text 17"/>
          <p:cNvSpPr/>
          <p:nvPr/>
        </p:nvSpPr>
        <p:spPr>
          <a:xfrm>
            <a:off x="4427506" y="3146682"/>
            <a:ext cx="4144994" cy="448270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Pression reportée sur les rives rocheuses via un arc.</a:t>
            </a:r>
            <a:endParaRPr lang="en-US" sz="834" dirty="0"/>
          </a:p>
        </p:txBody>
      </p:sp>
      <p:sp>
        <p:nvSpPr>
          <p:cNvPr id="21" name="Text 18"/>
          <p:cNvSpPr/>
          <p:nvPr/>
        </p:nvSpPr>
        <p:spPr>
          <a:xfrm>
            <a:off x="571500" y="3594953"/>
            <a:ext cx="1848138" cy="448270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3366"/>
                </a:solidFill>
              </a:rPr>
              <a:t>Barrage Contreforts</a:t>
            </a:r>
            <a:endParaRPr lang="en-US" sz="784" dirty="0"/>
          </a:p>
        </p:txBody>
      </p:sp>
      <p:sp>
        <p:nvSpPr>
          <p:cNvPr id="22" name="Text 19"/>
          <p:cNvSpPr/>
          <p:nvPr/>
        </p:nvSpPr>
        <p:spPr>
          <a:xfrm>
            <a:off x="2419638" y="3594953"/>
            <a:ext cx="2007868" cy="448270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Béton</a:t>
            </a:r>
            <a:endParaRPr lang="en-US" sz="834" dirty="0"/>
          </a:p>
        </p:txBody>
      </p:sp>
      <p:sp>
        <p:nvSpPr>
          <p:cNvPr id="23" name="Text 20"/>
          <p:cNvSpPr/>
          <p:nvPr/>
        </p:nvSpPr>
        <p:spPr>
          <a:xfrm>
            <a:off x="4427506" y="3594953"/>
            <a:ext cx="4144994" cy="448270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Utilisation optimisée de la matière grâce à des piliers.</a:t>
            </a:r>
            <a:endParaRPr lang="en-US" sz="834" dirty="0"/>
          </a:p>
        </p:txBody>
      </p:sp>
      <p:sp>
        <p:nvSpPr>
          <p:cNvPr id="24" name="Text 21"/>
          <p:cNvSpPr/>
          <p:nvPr/>
        </p:nvSpPr>
        <p:spPr>
          <a:xfrm>
            <a:off x="571500" y="4043223"/>
            <a:ext cx="1848138" cy="448270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3366"/>
                </a:solidFill>
              </a:rPr>
              <a:t>Digue en Remblai</a:t>
            </a:r>
            <a:endParaRPr lang="en-US" sz="784" dirty="0"/>
          </a:p>
        </p:txBody>
      </p:sp>
      <p:sp>
        <p:nvSpPr>
          <p:cNvPr id="25" name="Text 22"/>
          <p:cNvSpPr/>
          <p:nvPr/>
        </p:nvSpPr>
        <p:spPr>
          <a:xfrm>
            <a:off x="2419638" y="4043223"/>
            <a:ext cx="2007868" cy="448270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Terre / Enrochement</a:t>
            </a:r>
            <a:endParaRPr lang="en-US" sz="834" dirty="0"/>
          </a:p>
        </p:txBody>
      </p:sp>
      <p:sp>
        <p:nvSpPr>
          <p:cNvPr id="26" name="Text 23"/>
          <p:cNvSpPr/>
          <p:nvPr/>
        </p:nvSpPr>
        <p:spPr>
          <a:xfrm>
            <a:off x="4427506" y="4043223"/>
            <a:ext cx="4144994" cy="448270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Structure souple et adaptable à divers types de sols.</a:t>
            </a:r>
            <a:endParaRPr lang="en-US" sz="834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2106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003366"/>
                </a:solidFill>
              </a:rPr>
              <a:t>Le Barrage Poids : La Force de la Masse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536548"/>
            <a:ext cx="3857625" cy="1671638"/>
          </a:xfrm>
          <a:prstGeom prst="rect">
            <a:avLst/>
          </a:prstGeom>
          <a:solidFill>
            <a:srgbClr val="4A90E2">
              <a:alpha val="5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571500" y="1536548"/>
            <a:ext cx="3857625" cy="28575"/>
          </a:xfrm>
          <a:prstGeom prst="rect">
            <a:avLst/>
          </a:prstGeom>
          <a:solidFill>
            <a:srgbClr val="4A90E2"/>
          </a:solidFill>
          <a:ln/>
        </p:spPr>
      </p:sp>
      <p:sp>
        <p:nvSpPr>
          <p:cNvPr id="6" name="Text 3"/>
          <p:cNvSpPr/>
          <p:nvPr/>
        </p:nvSpPr>
        <p:spPr>
          <a:xfrm>
            <a:off x="785813" y="1922311"/>
            <a:ext cx="342900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3366"/>
                </a:solidFill>
              </a:rPr>
              <a:t>Principe Fondamental</a:t>
            </a:r>
            <a:endParaRPr lang="en-US" sz="1193" dirty="0"/>
          </a:p>
        </p:txBody>
      </p:sp>
      <p:sp>
        <p:nvSpPr>
          <p:cNvPr id="7" name="Text 4"/>
          <p:cNvSpPr/>
          <p:nvPr/>
        </p:nvSpPr>
        <p:spPr>
          <a:xfrm>
            <a:off x="785813" y="2284856"/>
            <a:ext cx="3429000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555555"/>
                </a:solidFill>
              </a:rPr>
              <a:t>Le barrage poids repose sur un principe physique élémentaire : sa masse colossale suffit à contrebalancer la poussée hydrostatique de l'eau retenue.</a:t>
            </a:r>
            <a:endParaRPr lang="en-US" sz="942" dirty="0"/>
          </a:p>
        </p:txBody>
      </p:sp>
      <p:sp>
        <p:nvSpPr>
          <p:cNvPr id="8" name="Text 5"/>
          <p:cNvSpPr/>
          <p:nvPr/>
        </p:nvSpPr>
        <p:spPr>
          <a:xfrm>
            <a:off x="571500" y="3579661"/>
            <a:ext cx="3857625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De conception généralement rectiligne, il présente une section triangulaire avec une base extrêmement large s'affinant vers le sommet pour optimiser la répartition des charges.</a:t>
            </a:r>
            <a:endParaRPr lang="en-US" sz="834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5" y="1793723"/>
            <a:ext cx="128588" cy="16430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36369" y="1964727"/>
            <a:ext cx="3336131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03366"/>
                </a:solidFill>
              </a:rPr>
              <a:t>Matériaux Modernes</a:t>
            </a:r>
            <a:endParaRPr lang="en-US" sz="885" dirty="0"/>
          </a:p>
        </p:txBody>
      </p:sp>
      <p:sp>
        <p:nvSpPr>
          <p:cNvPr id="11" name="Text 7"/>
          <p:cNvSpPr/>
          <p:nvPr/>
        </p:nvSpPr>
        <p:spPr>
          <a:xfrm>
            <a:off x="5236369" y="2246905"/>
            <a:ext cx="3336131" cy="450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L'utilisation du Béton Compacté au Rouleau (BCR) permet une mise en œuvre rapide et économique par rapport au béton conventionnel.</a:t>
            </a:r>
            <a:endParaRPr lang="en-US" sz="78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5" y="2982711"/>
            <a:ext cx="128588" cy="16430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36369" y="3153714"/>
            <a:ext cx="3336131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03366"/>
                </a:solidFill>
              </a:rPr>
              <a:t>Robustesse Exceptionnelle</a:t>
            </a:r>
            <a:endParaRPr lang="en-US" sz="885" dirty="0"/>
          </a:p>
        </p:txBody>
      </p:sp>
      <p:sp>
        <p:nvSpPr>
          <p:cNvPr id="14" name="Text 9"/>
          <p:cNvSpPr/>
          <p:nvPr/>
        </p:nvSpPr>
        <p:spPr>
          <a:xfrm>
            <a:off x="5236369" y="3435893"/>
            <a:ext cx="3336131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Structure très stable, peu sensible aux séismes et aux variations de température, offrant une sécurité maximale.</a:t>
            </a:r>
            <a:endParaRPr lang="en-US" sz="78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5" y="4021680"/>
            <a:ext cx="128588" cy="16430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236369" y="4192684"/>
            <a:ext cx="3336131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003366"/>
                </a:solidFill>
              </a:rPr>
              <a:t>Conditions d'Implantation</a:t>
            </a:r>
            <a:endParaRPr lang="en-US" sz="885" dirty="0"/>
          </a:p>
        </p:txBody>
      </p:sp>
      <p:sp>
        <p:nvSpPr>
          <p:cNvPr id="17" name="Text 11"/>
          <p:cNvSpPr/>
          <p:nvPr/>
        </p:nvSpPr>
        <p:spPr>
          <a:xfrm>
            <a:off x="5236369" y="4474862"/>
            <a:ext cx="3336131" cy="450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Solution idéale pour les vallées larges disposant d'un socle rocheux imperturbable capable de supporter le poids de l'ouvrage.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003366"/>
                </a:solidFill>
              </a:rPr>
              <a:t>Le Barrage Voûte : L'Élégance de l'Arc</a:t>
            </a:r>
            <a:endParaRPr lang="en-US" sz="2436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753539"/>
            <a:ext cx="142875" cy="1428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21531" y="1707998"/>
            <a:ext cx="136646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4A90E2"/>
                </a:solidFill>
              </a:rPr>
              <a:t>Principe de l'Arc</a:t>
            </a:r>
            <a:endParaRPr lang="en-US" sz="1193" dirty="0"/>
          </a:p>
        </p:txBody>
      </p:sp>
      <p:sp>
        <p:nvSpPr>
          <p:cNvPr id="6" name="Text 2"/>
          <p:cNvSpPr/>
          <p:nvPr/>
        </p:nvSpPr>
        <p:spPr>
          <a:xfrm>
            <a:off x="571500" y="2063400"/>
            <a:ext cx="4286250" cy="58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888" dirty="0">
                <a:solidFill>
                  <a:srgbClr val="555555"/>
                </a:solidFill>
              </a:rPr>
              <a:t>Le barrage voûte adopte une forme arquée qui transfère la pression hydrostatique vers les parois latérales de la vallée. Cette structure travaille principalement en compression.</a:t>
            </a:r>
            <a:endParaRPr lang="en-US" sz="888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06167"/>
            <a:ext cx="142875" cy="14287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21531" y="2860625"/>
            <a:ext cx="1947676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4A90E2"/>
                </a:solidFill>
              </a:rPr>
              <a:t>Exigences Géologiques</a:t>
            </a:r>
            <a:endParaRPr lang="en-US" sz="1193" dirty="0"/>
          </a:p>
        </p:txBody>
      </p:sp>
      <p:sp>
        <p:nvSpPr>
          <p:cNvPr id="9" name="Text 4"/>
          <p:cNvSpPr/>
          <p:nvPr/>
        </p:nvSpPr>
        <p:spPr>
          <a:xfrm>
            <a:off x="571500" y="3216027"/>
            <a:ext cx="4286250" cy="388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888" dirty="0">
                <a:solidFill>
                  <a:srgbClr val="555555"/>
                </a:solidFill>
              </a:rPr>
              <a:t>Cette conception nécessite des rives rocheuses d'une résistance exceptionnelle pour servir de points d'appui stables et indéformables.</a:t>
            </a:r>
            <a:endParaRPr lang="en-US" sz="888" dirty="0"/>
          </a:p>
        </p:txBody>
      </p:sp>
      <p:sp>
        <p:nvSpPr>
          <p:cNvPr id="10" name="Shape 5"/>
          <p:cNvSpPr/>
          <p:nvPr/>
        </p:nvSpPr>
        <p:spPr>
          <a:xfrm>
            <a:off x="571500" y="3818948"/>
            <a:ext cx="4286250" cy="567928"/>
          </a:xfrm>
          <a:prstGeom prst="rect">
            <a:avLst/>
          </a:prstGeom>
          <a:solidFill>
            <a:srgbClr val="4A90E2">
              <a:alpha val="10000"/>
            </a:srgbClr>
          </a:solidFill>
          <a:ln/>
        </p:spPr>
      </p:sp>
      <p:sp>
        <p:nvSpPr>
          <p:cNvPr id="11" name="Shape 6"/>
          <p:cNvSpPr/>
          <p:nvPr/>
        </p:nvSpPr>
        <p:spPr>
          <a:xfrm>
            <a:off x="571500" y="3818948"/>
            <a:ext cx="28575" cy="567928"/>
          </a:xfrm>
          <a:prstGeom prst="rect">
            <a:avLst/>
          </a:prstGeom>
          <a:solidFill>
            <a:srgbClr val="4A90E2"/>
          </a:solidFill>
          <a:ln/>
        </p:spPr>
      </p:sp>
      <p:sp>
        <p:nvSpPr>
          <p:cNvPr id="12" name="Text 7"/>
          <p:cNvSpPr/>
          <p:nvPr/>
        </p:nvSpPr>
        <p:spPr>
          <a:xfrm>
            <a:off x="750094" y="4076123"/>
            <a:ext cx="3929063" cy="310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i="1" dirty="0">
                <a:solidFill>
                  <a:srgbClr val="003366"/>
                </a:solidFill>
              </a:rPr>
              <a:t>"Son principal avantage réside dans sa finesse relative, permettant une économie substantielle de béton par rapport à un barrage poids."</a:t>
            </a:r>
            <a:endParaRPr lang="en-US" sz="834" dirty="0"/>
          </a:p>
        </p:txBody>
      </p:sp>
      <p:sp>
        <p:nvSpPr>
          <p:cNvPr id="13" name="Text 8"/>
          <p:cNvSpPr/>
          <p:nvPr/>
        </p:nvSpPr>
        <p:spPr>
          <a:xfrm>
            <a:off x="6332879" y="2455413"/>
            <a:ext cx="1050215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504" dirty="0">
                <a:solidFill>
                  <a:srgbClr val="003366"/>
                </a:solidFill>
              </a:rPr>
              <a:t>-70%</a:t>
            </a:r>
            <a:endParaRPr lang="en-US" sz="3504" dirty="0"/>
          </a:p>
        </p:txBody>
      </p:sp>
      <p:sp>
        <p:nvSpPr>
          <p:cNvPr id="14" name="Text 9"/>
          <p:cNvSpPr/>
          <p:nvPr/>
        </p:nvSpPr>
        <p:spPr>
          <a:xfrm>
            <a:off x="6256586" y="2984050"/>
            <a:ext cx="120282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4A90E2"/>
                </a:solidFill>
              </a:rPr>
              <a:t>Volume de Béton</a:t>
            </a:r>
            <a:endParaRPr lang="en-US" sz="885" dirty="0"/>
          </a:p>
        </p:txBody>
      </p:sp>
      <p:sp>
        <p:nvSpPr>
          <p:cNvPr id="15" name="Text 10"/>
          <p:cNvSpPr/>
          <p:nvPr/>
        </p:nvSpPr>
        <p:spPr>
          <a:xfrm>
            <a:off x="6294007" y="3301947"/>
            <a:ext cx="112798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800"/>
              </a:lnSpc>
              <a:buNone/>
            </a:pPr>
            <a:r>
              <a:rPr lang="en-US" sz="621" dirty="0">
                <a:solidFill>
                  <a:srgbClr val="999999"/>
                </a:solidFill>
              </a:rPr>
              <a:t>(Comparé au barrage poids)</a:t>
            </a:r>
            <a:endParaRPr lang="en-US" sz="621" dirty="0"/>
          </a:p>
        </p:txBody>
      </p:sp>
      <p:sp>
        <p:nvSpPr>
          <p:cNvPr id="16" name="Text 11"/>
          <p:cNvSpPr/>
          <p:nvPr/>
        </p:nvSpPr>
        <p:spPr>
          <a:xfrm>
            <a:off x="5817133" y="4708373"/>
            <a:ext cx="2081705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003366"/>
                </a:solidFill>
              </a:rPr>
              <a:t>Exemple : Barrage de Roselend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003366"/>
                </a:solidFill>
              </a:rPr>
              <a:t>Barrages à Contreforts et Digues en Remblai</a:t>
            </a:r>
            <a:endParaRPr lang="en-US" sz="2436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658885"/>
            <a:ext cx="171450" cy="1714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50106" y="1607986"/>
            <a:ext cx="2042861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4A90E2"/>
                </a:solidFill>
              </a:rPr>
              <a:t>Barrage à Contreforts</a:t>
            </a:r>
            <a:endParaRPr lang="en-US" sz="1486" dirty="0"/>
          </a:p>
        </p:txBody>
      </p:sp>
      <p:sp>
        <p:nvSpPr>
          <p:cNvPr id="6" name="Text 2"/>
          <p:cNvSpPr/>
          <p:nvPr/>
        </p:nvSpPr>
        <p:spPr>
          <a:xfrm>
            <a:off x="571500" y="2024109"/>
            <a:ext cx="3714750" cy="777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888" dirty="0">
                <a:solidFill>
                  <a:srgbClr val="555555"/>
                </a:solidFill>
              </a:rPr>
              <a:t>Les barrages à contreforts constituent une variante ingénieuse du barrage poids. Des piliers (contreforts) soutiennent une paroi amont plus mince, permettant une optimisation significative du volume de béton utilisé.</a:t>
            </a:r>
            <a:endParaRPr lang="en-US" sz="888" dirty="0"/>
          </a:p>
        </p:txBody>
      </p:sp>
      <p:sp>
        <p:nvSpPr>
          <p:cNvPr id="7" name="Shape 3"/>
          <p:cNvSpPr/>
          <p:nvPr/>
        </p:nvSpPr>
        <p:spPr>
          <a:xfrm>
            <a:off x="571500" y="2979920"/>
            <a:ext cx="3714750" cy="1000125"/>
          </a:xfrm>
          <a:prstGeom prst="rect">
            <a:avLst/>
          </a:prstGeom>
          <a:solidFill>
            <a:srgbClr val="4A90E2">
              <a:alpha val="5000"/>
            </a:srgbClr>
          </a:solidFill>
          <a:ln/>
        </p:spPr>
      </p:sp>
      <p:sp>
        <p:nvSpPr>
          <p:cNvPr id="8" name="Shape 4"/>
          <p:cNvSpPr/>
          <p:nvPr/>
        </p:nvSpPr>
        <p:spPr>
          <a:xfrm>
            <a:off x="571500" y="2979920"/>
            <a:ext cx="28575" cy="1000125"/>
          </a:xfrm>
          <a:prstGeom prst="rect">
            <a:avLst/>
          </a:prstGeom>
          <a:solidFill>
            <a:srgbClr val="4A90E2"/>
          </a:solidFill>
          <a:ln/>
        </p:spPr>
      </p:sp>
      <p:sp>
        <p:nvSpPr>
          <p:cNvPr id="9" name="Text 5"/>
          <p:cNvSpPr/>
          <p:nvPr/>
        </p:nvSpPr>
        <p:spPr>
          <a:xfrm>
            <a:off x="714375" y="3122795"/>
            <a:ext cx="3429000" cy="292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80" i="1" dirty="0">
                <a:solidFill>
                  <a:srgbClr val="333333"/>
                </a:solidFill>
              </a:rPr>
              <a:t>Cette structure est particulièrement adaptée aux vallées larges où l'économie de matériaux est un facteur déterminant du projet.</a:t>
            </a:r>
            <a:endParaRPr lang="en-US" sz="78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0" y="1658885"/>
            <a:ext cx="171450" cy="17145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136356" y="1607986"/>
            <a:ext cx="1660224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4A90E2"/>
                </a:solidFill>
              </a:rPr>
              <a:t>Digue en Remblai</a:t>
            </a:r>
            <a:endParaRPr lang="en-US" sz="1486" dirty="0"/>
          </a:p>
        </p:txBody>
      </p:sp>
      <p:sp>
        <p:nvSpPr>
          <p:cNvPr id="12" name="Text 7"/>
          <p:cNvSpPr/>
          <p:nvPr/>
        </p:nvSpPr>
        <p:spPr>
          <a:xfrm>
            <a:off x="4857750" y="2024109"/>
            <a:ext cx="3714750" cy="777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888" dirty="0">
                <a:solidFill>
                  <a:srgbClr val="555555"/>
                </a:solidFill>
              </a:rPr>
              <a:t>Composées de matériaux meubles comme la terre ou l'enrochement, les digues intègrent souvent un noyau central étanche en argile. Leur polyvalence leur permet d'être érigées sur des terrains moins rigides.</a:t>
            </a:r>
            <a:endParaRPr lang="en-US" sz="888" dirty="0"/>
          </a:p>
        </p:txBody>
      </p:sp>
      <p:sp>
        <p:nvSpPr>
          <p:cNvPr id="13" name="Shape 8"/>
          <p:cNvSpPr/>
          <p:nvPr/>
        </p:nvSpPr>
        <p:spPr>
          <a:xfrm>
            <a:off x="4857750" y="2979920"/>
            <a:ext cx="3714750" cy="1000125"/>
          </a:xfrm>
          <a:prstGeom prst="rect">
            <a:avLst/>
          </a:prstGeom>
          <a:solidFill>
            <a:srgbClr val="4A90E2">
              <a:alpha val="5000"/>
            </a:srgbClr>
          </a:solidFill>
          <a:ln/>
        </p:spPr>
      </p:sp>
      <p:sp>
        <p:nvSpPr>
          <p:cNvPr id="14" name="Shape 9"/>
          <p:cNvSpPr/>
          <p:nvPr/>
        </p:nvSpPr>
        <p:spPr>
          <a:xfrm>
            <a:off x="4857750" y="2979920"/>
            <a:ext cx="28575" cy="1000125"/>
          </a:xfrm>
          <a:prstGeom prst="rect">
            <a:avLst/>
          </a:prstGeom>
          <a:solidFill>
            <a:srgbClr val="4A90E2"/>
          </a:solidFill>
          <a:ln/>
        </p:spPr>
      </p:sp>
      <p:sp>
        <p:nvSpPr>
          <p:cNvPr id="15" name="Text 10"/>
          <p:cNvSpPr/>
          <p:nvPr/>
        </p:nvSpPr>
        <p:spPr>
          <a:xfrm>
            <a:off x="5000625" y="3122795"/>
            <a:ext cx="3429000" cy="292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80" i="1" dirty="0">
                <a:solidFill>
                  <a:srgbClr val="333333"/>
                </a:solidFill>
              </a:rPr>
              <a:t>L'utilisation de ressources géologiques locales réduit considérablement les coûts de transport et l'empreinte carbone de la construction.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003366"/>
                </a:solidFill>
              </a:rPr>
              <a:t>Le Cycle de Production Hydroélectrique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0" y="1322236"/>
            <a:ext cx="7715250" cy="350044"/>
          </a:xfrm>
          <a:prstGeom prst="rect">
            <a:avLst/>
          </a:prstGeom>
          <a:noFill/>
          <a:ln/>
        </p:spPr>
        <p:txBody>
          <a:bodyPr wrap="square" lIns="680339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555555"/>
                </a:solidFill>
              </a:rPr>
              <a:t>La transformation de l'énergie hydraulique suit un processus précis et performant, affichant des rendements énergétiques parmi les plus élevés de toutes les filières de production.</a:t>
            </a:r>
            <a:endParaRPr lang="en-US" sz="942" dirty="0"/>
          </a:p>
        </p:txBody>
      </p:sp>
      <p:sp>
        <p:nvSpPr>
          <p:cNvPr id="5" name="Shape 2"/>
          <p:cNvSpPr/>
          <p:nvPr/>
        </p:nvSpPr>
        <p:spPr>
          <a:xfrm>
            <a:off x="1143000" y="2243779"/>
            <a:ext cx="714375" cy="714375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172" y="2458092"/>
            <a:ext cx="250031" cy="2857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1500" y="3136748"/>
            <a:ext cx="185737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La Retenue</a:t>
            </a:r>
            <a:endParaRPr lang="en-US" sz="1090" dirty="0"/>
          </a:p>
        </p:txBody>
      </p:sp>
      <p:sp>
        <p:nvSpPr>
          <p:cNvPr id="8" name="Text 4"/>
          <p:cNvSpPr/>
          <p:nvPr/>
        </p:nvSpPr>
        <p:spPr>
          <a:xfrm>
            <a:off x="571500" y="3458217"/>
            <a:ext cx="1857375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L'eau est stockée en amont dans un réservoir, créant une énergie potentielle considérable prête à être libérée.</a:t>
            </a:r>
            <a:endParaRPr lang="en-US" sz="780" dirty="0"/>
          </a:p>
        </p:txBody>
      </p:sp>
      <p:sp>
        <p:nvSpPr>
          <p:cNvPr id="9" name="Shape 5"/>
          <p:cNvSpPr/>
          <p:nvPr/>
        </p:nvSpPr>
        <p:spPr>
          <a:xfrm>
            <a:off x="3190856" y="2243779"/>
            <a:ext cx="714375" cy="714375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0888" y="2458092"/>
            <a:ext cx="214313" cy="28575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619356" y="3136748"/>
            <a:ext cx="185737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La Chute</a:t>
            </a:r>
            <a:endParaRPr lang="en-US" sz="1090" dirty="0"/>
          </a:p>
        </p:txBody>
      </p:sp>
      <p:sp>
        <p:nvSpPr>
          <p:cNvPr id="12" name="Text 7"/>
          <p:cNvSpPr/>
          <p:nvPr/>
        </p:nvSpPr>
        <p:spPr>
          <a:xfrm>
            <a:off x="2619356" y="3458217"/>
            <a:ext cx="1857375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L'eau est dirigée vers la centrale via des conduites forcées, transformant l'énergie potentielle en énergie cinétique.</a:t>
            </a:r>
            <a:endParaRPr lang="en-US" sz="780" dirty="0"/>
          </a:p>
        </p:txBody>
      </p:sp>
      <p:sp>
        <p:nvSpPr>
          <p:cNvPr id="13" name="Shape 8"/>
          <p:cNvSpPr/>
          <p:nvPr/>
        </p:nvSpPr>
        <p:spPr>
          <a:xfrm>
            <a:off x="5238713" y="2243779"/>
            <a:ext cx="714375" cy="714375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025" y="2458092"/>
            <a:ext cx="285750" cy="28575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667213" y="3136748"/>
            <a:ext cx="185737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La Turbine</a:t>
            </a:r>
            <a:endParaRPr lang="en-US" sz="1090" dirty="0"/>
          </a:p>
        </p:txBody>
      </p:sp>
      <p:sp>
        <p:nvSpPr>
          <p:cNvPr id="16" name="Text 10"/>
          <p:cNvSpPr/>
          <p:nvPr/>
        </p:nvSpPr>
        <p:spPr>
          <a:xfrm>
            <a:off x="4667213" y="3458217"/>
            <a:ext cx="1857375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La force de l'eau actionne une turbine, dont le mouvement mécanique est transmis à un arbre de rotation.</a:t>
            </a:r>
            <a:endParaRPr lang="en-US" sz="780" dirty="0"/>
          </a:p>
        </p:txBody>
      </p:sp>
      <p:sp>
        <p:nvSpPr>
          <p:cNvPr id="17" name="Shape 11"/>
          <p:cNvSpPr/>
          <p:nvPr/>
        </p:nvSpPr>
        <p:spPr>
          <a:xfrm>
            <a:off x="7286569" y="2243779"/>
            <a:ext cx="714375" cy="714375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600" y="2458092"/>
            <a:ext cx="214313" cy="28575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715069" y="3136748"/>
            <a:ext cx="185737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L'Alternateur</a:t>
            </a:r>
            <a:endParaRPr lang="en-US" sz="1090" dirty="0"/>
          </a:p>
        </p:txBody>
      </p:sp>
      <p:sp>
        <p:nvSpPr>
          <p:cNvPr id="20" name="Text 13"/>
          <p:cNvSpPr/>
          <p:nvPr/>
        </p:nvSpPr>
        <p:spPr>
          <a:xfrm>
            <a:off x="6715069" y="3458217"/>
            <a:ext cx="1857375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L'alternateur convertit l'énergie mécanique en électricité, qui est ensuite injectée sur le réseau haute tension.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003366"/>
                </a:solidFill>
              </a:rPr>
              <a:t>Avantages : Une Énergie Propre et Flexible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1593698"/>
            <a:ext cx="3929063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555555"/>
                </a:solidFill>
              </a:rPr>
              <a:t>L'hydroélectricité se distingue par son caractère renouvelable et son absence d'émissions directes de gaz à effet de serre. Sa force majeure réside dans sa flexibilité opérationnelle exceptionnelle.</a:t>
            </a:r>
            <a:endParaRPr lang="en-US" sz="942" dirty="0"/>
          </a:p>
        </p:txBody>
      </p:sp>
      <p:sp>
        <p:nvSpPr>
          <p:cNvPr id="5" name="Text 2"/>
          <p:cNvSpPr/>
          <p:nvPr/>
        </p:nvSpPr>
        <p:spPr>
          <a:xfrm>
            <a:off x="571500" y="2378032"/>
            <a:ext cx="3929063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555555"/>
                </a:solidFill>
              </a:rPr>
              <a:t>Les Stations de Transfert d'Énergie par Pompage (STEP) agissent comme de véritables batteries géantes, stockant l'énergie excédentaire pour les périodes de forte consommation, stabilisant ainsi l'ensemble du réseau électrique.</a:t>
            </a:r>
            <a:endParaRPr lang="en-US" sz="942" dirty="0"/>
          </a:p>
        </p:txBody>
      </p:sp>
      <p:sp>
        <p:nvSpPr>
          <p:cNvPr id="6" name="Shape 3"/>
          <p:cNvSpPr/>
          <p:nvPr/>
        </p:nvSpPr>
        <p:spPr>
          <a:xfrm>
            <a:off x="5000625" y="1854445"/>
            <a:ext cx="428625" cy="428625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213" y="1983032"/>
            <a:ext cx="171450" cy="17145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543550" y="1622273"/>
            <a:ext cx="113585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Énergie Renouvelable</a:t>
            </a:r>
            <a:endParaRPr lang="en-US" sz="1090" dirty="0"/>
          </a:p>
        </p:txBody>
      </p:sp>
      <p:sp>
        <p:nvSpPr>
          <p:cNvPr id="9" name="Text 5"/>
          <p:cNvSpPr/>
          <p:nvPr/>
        </p:nvSpPr>
        <p:spPr>
          <a:xfrm>
            <a:off x="5543550" y="2086617"/>
            <a:ext cx="1135856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Production décarbonée sans épuisement des ressources.</a:t>
            </a:r>
            <a:endParaRPr lang="en-US" sz="780" dirty="0"/>
          </a:p>
        </p:txBody>
      </p:sp>
      <p:sp>
        <p:nvSpPr>
          <p:cNvPr id="10" name="Shape 6"/>
          <p:cNvSpPr/>
          <p:nvPr/>
        </p:nvSpPr>
        <p:spPr>
          <a:xfrm>
            <a:off x="6893719" y="1854445"/>
            <a:ext cx="428625" cy="428625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1591" y="1983032"/>
            <a:ext cx="192881" cy="17145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36644" y="1622273"/>
            <a:ext cx="113585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Réactivité Maximale</a:t>
            </a:r>
            <a:endParaRPr lang="en-US" sz="1090" dirty="0"/>
          </a:p>
        </p:txBody>
      </p:sp>
      <p:sp>
        <p:nvSpPr>
          <p:cNvPr id="13" name="Text 8"/>
          <p:cNvSpPr/>
          <p:nvPr/>
        </p:nvSpPr>
        <p:spPr>
          <a:xfrm>
            <a:off x="7436644" y="2086617"/>
            <a:ext cx="1135856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Démarrage en quelques minutes pour répondre aux pics.</a:t>
            </a:r>
            <a:endParaRPr lang="en-US" sz="780" dirty="0"/>
          </a:p>
        </p:txBody>
      </p:sp>
      <p:sp>
        <p:nvSpPr>
          <p:cNvPr id="14" name="Shape 9"/>
          <p:cNvSpPr/>
          <p:nvPr/>
        </p:nvSpPr>
        <p:spPr>
          <a:xfrm>
            <a:off x="5000625" y="3131390"/>
            <a:ext cx="428625" cy="428625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497" y="3259978"/>
            <a:ext cx="192881" cy="17145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543550" y="2972442"/>
            <a:ext cx="113585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Stockage Stratégique</a:t>
            </a:r>
            <a:endParaRPr lang="en-US" sz="1090" dirty="0"/>
          </a:p>
        </p:txBody>
      </p:sp>
      <p:sp>
        <p:nvSpPr>
          <p:cNvPr id="17" name="Text 11"/>
          <p:cNvSpPr/>
          <p:nvPr/>
        </p:nvSpPr>
        <p:spPr>
          <a:xfrm>
            <a:off x="5543550" y="3436786"/>
            <a:ext cx="1135856" cy="439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Capacité unique de stockage d'énergie à grande échelle.</a:t>
            </a:r>
            <a:endParaRPr lang="en-US" sz="780" dirty="0"/>
          </a:p>
        </p:txBody>
      </p:sp>
      <p:sp>
        <p:nvSpPr>
          <p:cNvPr id="18" name="Shape 12"/>
          <p:cNvSpPr/>
          <p:nvPr/>
        </p:nvSpPr>
        <p:spPr>
          <a:xfrm>
            <a:off x="6893719" y="3131390"/>
            <a:ext cx="428625" cy="428625"/>
          </a:xfrm>
          <a:prstGeom prst="ellipse">
            <a:avLst/>
          </a:prstGeom>
          <a:solidFill>
            <a:srgbClr val="4A90E2"/>
          </a:solidFill>
          <a:ln/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3738" y="3259978"/>
            <a:ext cx="128588" cy="17145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7436644" y="2972442"/>
            <a:ext cx="113585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003366"/>
                </a:solidFill>
              </a:rPr>
              <a:t>Longue Durée de Vie</a:t>
            </a:r>
            <a:endParaRPr lang="en-US" sz="1090" dirty="0"/>
          </a:p>
        </p:txBody>
      </p:sp>
      <p:sp>
        <p:nvSpPr>
          <p:cNvPr id="21" name="Text 14"/>
          <p:cNvSpPr/>
          <p:nvPr/>
        </p:nvSpPr>
        <p:spPr>
          <a:xfrm>
            <a:off x="7436644" y="3436786"/>
            <a:ext cx="1135856" cy="439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80" dirty="0">
                <a:solidFill>
                  <a:srgbClr val="666666"/>
                </a:solidFill>
              </a:rPr>
              <a:t>Infrastructures séculaires avec un excellent rendement.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003366"/>
                </a:solidFill>
              </a:rPr>
              <a:t>Défis Environnementaux et Sociaux</a:t>
            </a:r>
            <a:endParaRPr lang="en-US" sz="2436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746396"/>
            <a:ext cx="176808" cy="15716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55464" y="1707998"/>
            <a:ext cx="15862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4A90E2"/>
                </a:solidFill>
              </a:rPr>
              <a:t>Impact Écologique</a:t>
            </a:r>
            <a:endParaRPr lang="en-US" sz="1193" dirty="0"/>
          </a:p>
        </p:txBody>
      </p:sp>
      <p:sp>
        <p:nvSpPr>
          <p:cNvPr id="6" name="Text 2"/>
          <p:cNvSpPr/>
          <p:nvPr/>
        </p:nvSpPr>
        <p:spPr>
          <a:xfrm>
            <a:off x="571500" y="2056256"/>
            <a:ext cx="3857625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Les barrages modifient profondément les écosystèmes fluviaux, perturbant la sédimentation naturelle et constituant un obstacle majeur au transit des espèces migratrices comme le saumon.</a:t>
            </a:r>
            <a:endParaRPr lang="en-US" sz="834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28993"/>
            <a:ext cx="196453" cy="15716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75109" y="2890596"/>
            <a:ext cx="2459292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4A90E2"/>
                </a:solidFill>
              </a:rPr>
              <a:t>Déplacement de Populations</a:t>
            </a:r>
            <a:endParaRPr lang="en-US" sz="1193" dirty="0"/>
          </a:p>
        </p:txBody>
      </p:sp>
      <p:sp>
        <p:nvSpPr>
          <p:cNvPr id="9" name="Text 4"/>
          <p:cNvSpPr/>
          <p:nvPr/>
        </p:nvSpPr>
        <p:spPr>
          <a:xfrm>
            <a:off x="571500" y="3238853"/>
            <a:ext cx="3857625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L'immersion de vastes territoires pour créer des réservoirs peut entraîner le déplacement forcé de populations entières et la perte irréversible de terres agricoles fertiles.</a:t>
            </a:r>
            <a:endParaRPr lang="en-US" sz="834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5" y="1746396"/>
            <a:ext cx="157163" cy="15716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979194" y="1707998"/>
            <a:ext cx="169873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4A90E2"/>
                </a:solidFill>
              </a:rPr>
              <a:t>Gestion des Risques</a:t>
            </a:r>
            <a:endParaRPr lang="en-US" sz="1193" dirty="0"/>
          </a:p>
        </p:txBody>
      </p:sp>
      <p:sp>
        <p:nvSpPr>
          <p:cNvPr id="12" name="Text 6"/>
          <p:cNvSpPr/>
          <p:nvPr/>
        </p:nvSpPr>
        <p:spPr>
          <a:xfrm>
            <a:off x="4714875" y="2056256"/>
            <a:ext cx="3857625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La sécurité des ouvrages et la prévention des risques de rupture demeurent des priorités absolues, nécessitant une surveillance constante et des plans de secours rigoureux.</a:t>
            </a:r>
            <a:endParaRPr lang="en-US" sz="834" dirty="0"/>
          </a:p>
        </p:txBody>
      </p:sp>
      <p:sp>
        <p:nvSpPr>
          <p:cNvPr id="13" name="Shape 7"/>
          <p:cNvSpPr/>
          <p:nvPr/>
        </p:nvSpPr>
        <p:spPr>
          <a:xfrm>
            <a:off x="4714875" y="2890596"/>
            <a:ext cx="3857625" cy="689372"/>
          </a:xfrm>
          <a:prstGeom prst="rect">
            <a:avLst/>
          </a:prstGeom>
          <a:solidFill>
            <a:srgbClr val="003366">
              <a:alpha val="5000"/>
            </a:srgbClr>
          </a:solidFill>
          <a:ln/>
        </p:spPr>
      </p:sp>
      <p:sp>
        <p:nvSpPr>
          <p:cNvPr id="14" name="Shape 8"/>
          <p:cNvSpPr/>
          <p:nvPr/>
        </p:nvSpPr>
        <p:spPr>
          <a:xfrm>
            <a:off x="4714875" y="2890596"/>
            <a:ext cx="28575" cy="689372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5" name="Text 9"/>
          <p:cNvSpPr/>
          <p:nvPr/>
        </p:nvSpPr>
        <p:spPr>
          <a:xfrm>
            <a:off x="4893469" y="3140627"/>
            <a:ext cx="3500438" cy="439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34" b="1" dirty="0">
                <a:solidFill>
                  <a:srgbClr val="003366"/>
                </a:solidFill>
              </a:rPr>
              <a:t>La sédimentation progressive des retenues réduit la capacité de stockage et l'efficacité énergétique sur le long terme, posant un défi de maintenance majeur.</a:t>
            </a:r>
            <a:endParaRPr lang="en-US" sz="73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2026-02-15T17:11:23Z</dcterms:created>
  <dcterms:modified xsi:type="dcterms:W3CDTF">2026-02-15T17:11:23Z</dcterms:modified>
</cp:coreProperties>
</file>